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th-TH"/>
    </a:defPPr>
    <a:lvl1pPr marL="0" algn="l" defTabSz="957697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478849" algn="l" defTabSz="957697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957697" algn="l" defTabSz="957697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1436546" algn="l" defTabSz="957697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1915395" algn="l" defTabSz="957697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2394243" algn="l" defTabSz="957697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2873092" algn="l" defTabSz="957697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3351940" algn="l" defTabSz="957697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3830788" algn="l" defTabSz="957697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7C80"/>
    <a:srgbClr val="FF5050"/>
    <a:srgbClr val="FF3F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ลักษณะสีปานกลาง 2 - เน้น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ลักษณะชุดรูปแบบ 1 - เน้น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18603FDC-E32A-4AB5-989C-0864C3EAD2B8}" styleName="ลักษณะชุดรูปแบบ 2 - เน้น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84E427A-3D55-4303-BF80-6455036E1DE7}" styleName="ลักษณะชุดรูปแบบ 1 - เน้น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940675A-B579-460E-94D1-54222C63F5DA}" styleName="ไม่มีลักษณะ, เส้นตาราง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38B1855-1B75-4FBE-930C-398BA8C253C6}" styleName="ลักษณะชุดรูปแบบ 2 - เน้น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ลักษณะชุดรูปแบบ 2 - เน้น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3296810-A885-4BE3-A3E7-6D5BEEA58F35}" styleName="ลักษณะสีปานกลาง 2 - เน้น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ลักษณะสีปานกลาง 2 - เน้น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750" autoAdjust="0"/>
    <p:restoredTop sz="94671" autoAdjust="0"/>
  </p:normalViewPr>
  <p:slideViewPr>
    <p:cSldViewPr>
      <p:cViewPr varScale="1">
        <p:scale>
          <a:sx n="85" d="100"/>
          <a:sy n="85" d="100"/>
        </p:scale>
        <p:origin x="144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80BCD5-C829-4B00-8B99-F092C42BC85E}" type="datetimeFigureOut">
              <a:rPr lang="th-TH" smtClean="0"/>
              <a:t>28/10/63</a:t>
            </a:fld>
            <a:endParaRPr lang="th-TH"/>
          </a:p>
        </p:txBody>
      </p:sp>
      <p:sp>
        <p:nvSpPr>
          <p:cNvPr id="4" name="ตัวแทน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BE3D97-24B9-4A0A-AB5C-8CD9ECC7747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028333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5769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78849" algn="l" defTabSz="95769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57697" algn="l" defTabSz="95769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36546" algn="l" defTabSz="95769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15395" algn="l" defTabSz="95769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394243" algn="l" defTabSz="95769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873092" algn="l" defTabSz="95769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351940" algn="l" defTabSz="95769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830788" algn="l" defTabSz="95769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BE3D97-24B9-4A0A-AB5C-8CD9ECC77471}" type="slidenum">
              <a:rPr lang="th-TH" smtClean="0"/>
              <a:t>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330200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1" y="2130429"/>
            <a:ext cx="7772400" cy="1470025"/>
          </a:xfrm>
        </p:spPr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88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6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65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53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42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30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19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07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/>
              <a:t>คลิกเพื่อแก้ไขลักษณะชื่อเรื่องรองต้นแบบ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A79B6-6822-485B-AED0-F9D0DBD358CB}" type="datetimeFigureOut">
              <a:rPr lang="th-TH" smtClean="0"/>
              <a:t>28/10/63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CF55-23B8-43A7-9283-9B241F56DE0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24009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A79B6-6822-485B-AED0-F9D0DBD358CB}" type="datetimeFigureOut">
              <a:rPr lang="th-TH" smtClean="0"/>
              <a:t>28/10/63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CF55-23B8-43A7-9283-9B241F56DE0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9421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1" cy="5851525"/>
          </a:xfrm>
        </p:spPr>
        <p:txBody>
          <a:bodyPr vert="eaVert"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A79B6-6822-485B-AED0-F9D0DBD358CB}" type="datetimeFigureOut">
              <a:rPr lang="th-TH" smtClean="0"/>
              <a:t>28/10/63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CF55-23B8-43A7-9283-9B241F56DE0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65634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A79B6-6822-485B-AED0-F9D0DBD358CB}" type="datetimeFigureOut">
              <a:rPr lang="th-TH" smtClean="0"/>
              <a:t>28/10/63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CF55-23B8-43A7-9283-9B241F56DE0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91186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3"/>
            <a:ext cx="7772400" cy="1362074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884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769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3654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1539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9424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7309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5194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3078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A79B6-6822-485B-AED0-F9D0DBD358CB}" type="datetimeFigureOut">
              <a:rPr lang="th-TH" smtClean="0"/>
              <a:t>28/10/63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CF55-23B8-43A7-9283-9B241F56DE0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86852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1" y="1600203"/>
            <a:ext cx="403860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3"/>
            <a:ext cx="403860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A79B6-6822-485B-AED0-F9D0DBD358CB}" type="datetimeFigureOut">
              <a:rPr lang="th-TH" smtClean="0"/>
              <a:t>28/10/63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CF55-23B8-43A7-9283-9B241F56DE0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8577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5"/>
            <a:ext cx="4040188" cy="639763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849" indent="0">
              <a:buNone/>
              <a:defRPr sz="2100" b="1"/>
            </a:lvl2pPr>
            <a:lvl3pPr marL="957697" indent="0">
              <a:buNone/>
              <a:defRPr sz="1900" b="1"/>
            </a:lvl3pPr>
            <a:lvl4pPr marL="1436546" indent="0">
              <a:buNone/>
              <a:defRPr sz="1600" b="1"/>
            </a:lvl4pPr>
            <a:lvl5pPr marL="1915395" indent="0">
              <a:buNone/>
              <a:defRPr sz="1600" b="1"/>
            </a:lvl5pPr>
            <a:lvl6pPr marL="2394243" indent="0">
              <a:buNone/>
              <a:defRPr sz="1600" b="1"/>
            </a:lvl6pPr>
            <a:lvl7pPr marL="2873092" indent="0">
              <a:buNone/>
              <a:defRPr sz="1600" b="1"/>
            </a:lvl7pPr>
            <a:lvl8pPr marL="3351940" indent="0">
              <a:buNone/>
              <a:defRPr sz="1600" b="1"/>
            </a:lvl8pPr>
            <a:lvl9pPr marL="3830788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9" y="1535115"/>
            <a:ext cx="4041775" cy="639763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849" indent="0">
              <a:buNone/>
              <a:defRPr sz="2100" b="1"/>
            </a:lvl2pPr>
            <a:lvl3pPr marL="957697" indent="0">
              <a:buNone/>
              <a:defRPr sz="1900" b="1"/>
            </a:lvl3pPr>
            <a:lvl4pPr marL="1436546" indent="0">
              <a:buNone/>
              <a:defRPr sz="1600" b="1"/>
            </a:lvl4pPr>
            <a:lvl5pPr marL="1915395" indent="0">
              <a:buNone/>
              <a:defRPr sz="1600" b="1"/>
            </a:lvl5pPr>
            <a:lvl6pPr marL="2394243" indent="0">
              <a:buNone/>
              <a:defRPr sz="1600" b="1"/>
            </a:lvl6pPr>
            <a:lvl7pPr marL="2873092" indent="0">
              <a:buNone/>
              <a:defRPr sz="1600" b="1"/>
            </a:lvl7pPr>
            <a:lvl8pPr marL="3351940" indent="0">
              <a:buNone/>
              <a:defRPr sz="1600" b="1"/>
            </a:lvl8pPr>
            <a:lvl9pPr marL="3830788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A79B6-6822-485B-AED0-F9D0DBD358CB}" type="datetimeFigureOut">
              <a:rPr lang="th-TH" smtClean="0"/>
              <a:t>28/10/63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CF55-23B8-43A7-9283-9B241F56DE0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87583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A79B6-6822-485B-AED0-F9D0DBD358CB}" type="datetimeFigureOut">
              <a:rPr lang="th-TH" smtClean="0"/>
              <a:t>28/10/63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CF55-23B8-43A7-9283-9B241F56DE0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9880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A79B6-6822-485B-AED0-F9D0DBD358CB}" type="datetimeFigureOut">
              <a:rPr lang="th-TH" smtClean="0"/>
              <a:t>28/10/63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CF55-23B8-43A7-9283-9B241F56DE0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581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4" y="273051"/>
            <a:ext cx="3008313" cy="1162051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1" y="273054"/>
            <a:ext cx="5111750" cy="5853113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500"/>
            </a:lvl1pPr>
            <a:lvl2pPr marL="478849" indent="0">
              <a:buNone/>
              <a:defRPr sz="1300"/>
            </a:lvl2pPr>
            <a:lvl3pPr marL="957697" indent="0">
              <a:buNone/>
              <a:defRPr sz="1000"/>
            </a:lvl3pPr>
            <a:lvl4pPr marL="1436546" indent="0">
              <a:buNone/>
              <a:defRPr sz="1000"/>
            </a:lvl4pPr>
            <a:lvl5pPr marL="1915395" indent="0">
              <a:buNone/>
              <a:defRPr sz="1000"/>
            </a:lvl5pPr>
            <a:lvl6pPr marL="2394243" indent="0">
              <a:buNone/>
              <a:defRPr sz="1000"/>
            </a:lvl6pPr>
            <a:lvl7pPr marL="2873092" indent="0">
              <a:buNone/>
              <a:defRPr sz="1000"/>
            </a:lvl7pPr>
            <a:lvl8pPr marL="3351940" indent="0">
              <a:buNone/>
              <a:defRPr sz="1000"/>
            </a:lvl8pPr>
            <a:lvl9pPr marL="3830788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A79B6-6822-485B-AED0-F9D0DBD358CB}" type="datetimeFigureOut">
              <a:rPr lang="th-TH" smtClean="0"/>
              <a:t>28/10/63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CF55-23B8-43A7-9283-9B241F56DE0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19734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400"/>
            </a:lvl1pPr>
            <a:lvl2pPr marL="478849" indent="0">
              <a:buNone/>
              <a:defRPr sz="2900"/>
            </a:lvl2pPr>
            <a:lvl3pPr marL="957697" indent="0">
              <a:buNone/>
              <a:defRPr sz="2500"/>
            </a:lvl3pPr>
            <a:lvl4pPr marL="1436546" indent="0">
              <a:buNone/>
              <a:defRPr sz="2100"/>
            </a:lvl4pPr>
            <a:lvl5pPr marL="1915395" indent="0">
              <a:buNone/>
              <a:defRPr sz="2100"/>
            </a:lvl5pPr>
            <a:lvl6pPr marL="2394243" indent="0">
              <a:buNone/>
              <a:defRPr sz="2100"/>
            </a:lvl6pPr>
            <a:lvl7pPr marL="2873092" indent="0">
              <a:buNone/>
              <a:defRPr sz="2100"/>
            </a:lvl7pPr>
            <a:lvl8pPr marL="3351940" indent="0">
              <a:buNone/>
              <a:defRPr sz="2100"/>
            </a:lvl8pPr>
            <a:lvl9pPr marL="3830788" indent="0">
              <a:buNone/>
              <a:defRPr sz="21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41"/>
            <a:ext cx="5486400" cy="804863"/>
          </a:xfrm>
        </p:spPr>
        <p:txBody>
          <a:bodyPr/>
          <a:lstStyle>
            <a:lvl1pPr marL="0" indent="0">
              <a:buNone/>
              <a:defRPr sz="1500"/>
            </a:lvl1pPr>
            <a:lvl2pPr marL="478849" indent="0">
              <a:buNone/>
              <a:defRPr sz="1300"/>
            </a:lvl2pPr>
            <a:lvl3pPr marL="957697" indent="0">
              <a:buNone/>
              <a:defRPr sz="1000"/>
            </a:lvl3pPr>
            <a:lvl4pPr marL="1436546" indent="0">
              <a:buNone/>
              <a:defRPr sz="1000"/>
            </a:lvl4pPr>
            <a:lvl5pPr marL="1915395" indent="0">
              <a:buNone/>
              <a:defRPr sz="1000"/>
            </a:lvl5pPr>
            <a:lvl6pPr marL="2394243" indent="0">
              <a:buNone/>
              <a:defRPr sz="1000"/>
            </a:lvl6pPr>
            <a:lvl7pPr marL="2873092" indent="0">
              <a:buNone/>
              <a:defRPr sz="1000"/>
            </a:lvl7pPr>
            <a:lvl8pPr marL="3351940" indent="0">
              <a:buNone/>
              <a:defRPr sz="1000"/>
            </a:lvl8pPr>
            <a:lvl9pPr marL="3830788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A79B6-6822-485B-AED0-F9D0DBD358CB}" type="datetimeFigureOut">
              <a:rPr lang="th-TH" smtClean="0"/>
              <a:t>28/10/63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CF55-23B8-43A7-9283-9B241F56DE0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24231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7C80"/>
            </a:gs>
            <a:gs pos="95000">
              <a:schemeClr val="bg1">
                <a:lumMod val="95000"/>
              </a:schemeClr>
            </a:gs>
            <a:gs pos="100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41"/>
            <a:ext cx="8229600" cy="1143001"/>
          </a:xfrm>
          <a:prstGeom prst="rect">
            <a:avLst/>
          </a:prstGeom>
        </p:spPr>
        <p:txBody>
          <a:bodyPr vert="horz" lIns="95770" tIns="47885" rIns="95770" bIns="47885" rtlCol="0" anchor="ctr">
            <a:normAutofit/>
          </a:bodyPr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3"/>
            <a:ext cx="8229600" cy="4525963"/>
          </a:xfrm>
          <a:prstGeom prst="rect">
            <a:avLst/>
          </a:prstGeom>
        </p:spPr>
        <p:txBody>
          <a:bodyPr vert="horz" lIns="95770" tIns="47885" rIns="95770" bIns="47885" rtlCol="0">
            <a:normAutofit/>
          </a:bodyPr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1" y="6356354"/>
            <a:ext cx="2133600" cy="365125"/>
          </a:xfrm>
          <a:prstGeom prst="rect">
            <a:avLst/>
          </a:prstGeom>
        </p:spPr>
        <p:txBody>
          <a:bodyPr vert="horz" lIns="95770" tIns="47885" rIns="95770" bIns="47885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DA79B6-6822-485B-AED0-F9D0DBD358CB}" type="datetimeFigureOut">
              <a:rPr lang="th-TH" smtClean="0"/>
              <a:t>28/10/63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95770" tIns="47885" rIns="95770" bIns="47885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lIns="95770" tIns="47885" rIns="95770" bIns="4788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CBCF55-23B8-43A7-9283-9B241F56DE0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70622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57697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9137" indent="-359137" algn="l" defTabSz="957697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78129" indent="-299280" algn="l" defTabSz="957697" rtl="0" eaLnBrk="1" latinLnBrk="0" hangingPunct="1">
        <a:spcBef>
          <a:spcPct val="20000"/>
        </a:spcBef>
        <a:buFont typeface="Arial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97121" indent="-239424" algn="l" defTabSz="957697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75970" indent="-239424" algn="l" defTabSz="957697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54819" indent="-239424" algn="l" defTabSz="957697" rtl="0" eaLnBrk="1" latinLnBrk="0" hangingPunct="1">
        <a:spcBef>
          <a:spcPct val="20000"/>
        </a:spcBef>
        <a:buFont typeface="Arial" pitchFamily="34" charset="0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33668" indent="-239424" algn="l" defTabSz="957697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2516" indent="-239424" algn="l" defTabSz="957697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1364" indent="-239424" algn="l" defTabSz="957697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70214" indent="-239424" algn="l" defTabSz="957697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57697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849" algn="l" defTabSz="957697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697" algn="l" defTabSz="957697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546" algn="l" defTabSz="957697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395" algn="l" defTabSz="957697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243" algn="l" defTabSz="957697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092" algn="l" defTabSz="957697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1940" algn="l" defTabSz="957697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0788" algn="l" defTabSz="957697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40000"/>
                <a:lumOff val="60000"/>
              </a:schemeClr>
            </a:gs>
            <a:gs pos="95000">
              <a:schemeClr val="bg1">
                <a:lumMod val="95000"/>
              </a:schemeClr>
            </a:gs>
            <a:gs pos="100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กลุ่ม 4"/>
          <p:cNvGrpSpPr/>
          <p:nvPr/>
        </p:nvGrpSpPr>
        <p:grpSpPr>
          <a:xfrm>
            <a:off x="0" y="6021288"/>
            <a:ext cx="9144000" cy="836712"/>
            <a:chOff x="0" y="4395355"/>
            <a:chExt cx="9144000" cy="748145"/>
          </a:xfrm>
        </p:grpSpPr>
        <p:pic>
          <p:nvPicPr>
            <p:cNvPr id="1026" name="Picture 2" descr="C:\Users\Administrator\Desktop\pngtree-hand-drawn-cartoon-house-print-ad-image_148888.jpg"/>
            <p:cNvPicPr>
              <a:picLocks noChangeAspect="1" noChangeArrowheads="1"/>
            </p:cNvPicPr>
            <p:nvPr/>
          </p:nvPicPr>
          <p:blipFill rotWithShape="1">
            <a:blip r:embed="rId3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1302"/>
            <a:stretch/>
          </p:blipFill>
          <p:spPr bwMode="auto">
            <a:xfrm>
              <a:off x="0" y="4395355"/>
              <a:ext cx="2607494" cy="7481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2" descr="C:\Users\Administrator\Desktop\pngtree-hand-drawn-cartoon-house-print-ad-image_148888.jpg"/>
            <p:cNvPicPr>
              <a:picLocks noChangeAspect="1" noChangeArrowheads="1"/>
            </p:cNvPicPr>
            <p:nvPr/>
          </p:nvPicPr>
          <p:blipFill rotWithShape="1">
            <a:blip r:embed="rId3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1302"/>
            <a:stretch/>
          </p:blipFill>
          <p:spPr bwMode="auto">
            <a:xfrm>
              <a:off x="2607494" y="4395355"/>
              <a:ext cx="2607494" cy="7481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2" descr="C:\Users\Administrator\Desktop\pngtree-hand-drawn-cartoon-house-print-ad-image_148888.jpg"/>
            <p:cNvPicPr>
              <a:picLocks noChangeAspect="1" noChangeArrowheads="1"/>
            </p:cNvPicPr>
            <p:nvPr/>
          </p:nvPicPr>
          <p:blipFill rotWithShape="1">
            <a:blip r:embed="rId3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1302"/>
            <a:stretch/>
          </p:blipFill>
          <p:spPr bwMode="auto">
            <a:xfrm>
              <a:off x="5214988" y="4395355"/>
              <a:ext cx="2607494" cy="7481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2" descr="C:\Users\Administrator\Desktop\pngtree-hand-drawn-cartoon-house-print-ad-image_148888.jpg"/>
            <p:cNvPicPr>
              <a:picLocks noChangeAspect="1" noChangeArrowheads="1"/>
            </p:cNvPicPr>
            <p:nvPr/>
          </p:nvPicPr>
          <p:blipFill rotWithShape="1">
            <a:blip r:embed="rId3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1302" r="49318"/>
            <a:stretch/>
          </p:blipFill>
          <p:spPr bwMode="auto">
            <a:xfrm>
              <a:off x="7822482" y="4395355"/>
              <a:ext cx="1321518" cy="7481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10" name="ตาราง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7368980"/>
              </p:ext>
            </p:extLst>
          </p:nvPr>
        </p:nvGraphicFramePr>
        <p:xfrm>
          <a:off x="251520" y="1700808"/>
          <a:ext cx="2952328" cy="1656184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29523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29826"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>
                          <a:solidFill>
                            <a:srgbClr val="FFFF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ภาษีที่ดินและสิ่งปลูกสร้าง</a:t>
                      </a:r>
                    </a:p>
                  </a:txBody>
                  <a:tcPr marT="60960" marB="6096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26358">
                <a:tc>
                  <a:txBody>
                    <a:bodyPr/>
                    <a:lstStyle/>
                    <a:p>
                      <a:r>
                        <a:rPr lang="th-TH" sz="1500" b="1" dirty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ผู้เสียภาษี </a:t>
                      </a:r>
                      <a:r>
                        <a:rPr lang="en-US" sz="1500" b="1" dirty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:</a:t>
                      </a:r>
                      <a:r>
                        <a:rPr lang="en-US" sz="1500" b="1" baseline="0" dirty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1500" b="1" baseline="0" dirty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เจ้าของที่ดิน/เจ้าของสิ่งปลูกสร้าง</a:t>
                      </a:r>
                    </a:p>
                    <a:p>
                      <a:r>
                        <a:rPr lang="th-TH" sz="1500" b="1" dirty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                 เจ้าของห้องชุด</a:t>
                      </a:r>
                      <a:r>
                        <a:rPr lang="th-TH" sz="1500" b="1" baseline="0" dirty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ผู้ครอบครองทรัพย์สิน</a:t>
                      </a:r>
                    </a:p>
                    <a:p>
                      <a:r>
                        <a:rPr lang="th-TH" sz="1500" b="1" baseline="0" dirty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                 หรือผู้ที่ทำประโยชน์ในทรัพย์สินของรัฐ</a:t>
                      </a:r>
                    </a:p>
                    <a:p>
                      <a:r>
                        <a:rPr lang="th-TH" sz="1500" b="1" baseline="0" dirty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                  (ที่ดิน/สิ่งปลูกสร้าง)</a:t>
                      </a:r>
                      <a:endParaRPr lang="th-TH" sz="15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T="60960" marB="60960" anchor="ctr">
                    <a:solidFill>
                      <a:schemeClr val="tx2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2" name="ตาราง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0277985"/>
              </p:ext>
            </p:extLst>
          </p:nvPr>
        </p:nvGraphicFramePr>
        <p:xfrm>
          <a:off x="3518087" y="1340768"/>
          <a:ext cx="5374393" cy="2103120"/>
        </p:xfrm>
        <a:graphic>
          <a:graphicData uri="http://schemas.openxmlformats.org/drawingml/2006/table">
            <a:tbl>
              <a:tblPr lastRow="1" bandRow="1">
                <a:tableStyleId>{284E427A-3D55-4303-BF80-6455036E1DE7}</a:tableStyleId>
              </a:tblPr>
              <a:tblGrid>
                <a:gridCol w="53743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th-TH" sz="15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ตรวจสอบรายการที่ดินและสิ่งปลูกสร้าง     </a:t>
                      </a:r>
                      <a:r>
                        <a:rPr lang="en-US" sz="15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: </a:t>
                      </a:r>
                      <a:r>
                        <a:rPr lang="th-TH" sz="15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พฤศจิกายน – ธันวาคม 2563</a:t>
                      </a:r>
                    </a:p>
                  </a:txBody>
                  <a:tcPr marT="60960" marB="6096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3537">
                <a:tc>
                  <a:txBody>
                    <a:bodyPr/>
                    <a:lstStyle/>
                    <a:p>
                      <a:pPr algn="l"/>
                      <a:r>
                        <a:rPr lang="th-TH" sz="15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ประกาศราคาประเมินทุนทรัพย์               </a:t>
                      </a:r>
                      <a:r>
                        <a:rPr lang="en-US" sz="15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: </a:t>
                      </a:r>
                      <a:r>
                        <a:rPr lang="th-TH" sz="15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มกราคม 2564</a:t>
                      </a:r>
                    </a:p>
                  </a:txBody>
                  <a:tcPr marT="60960" marB="6096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3057">
                <a:tc>
                  <a:txBody>
                    <a:bodyPr/>
                    <a:lstStyle/>
                    <a:p>
                      <a:pPr algn="l"/>
                      <a:r>
                        <a:rPr lang="th-TH" sz="15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แจ้งการประเมินภาษี                            </a:t>
                      </a:r>
                      <a:r>
                        <a:rPr lang="en-US" sz="15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: </a:t>
                      </a:r>
                      <a:r>
                        <a:rPr lang="th-TH" sz="15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มกราคม – กุมภาพันธ์ 2564</a:t>
                      </a:r>
                    </a:p>
                  </a:txBody>
                  <a:tcPr marT="60960" marB="6096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2577">
                <a:tc>
                  <a:txBody>
                    <a:bodyPr/>
                    <a:lstStyle/>
                    <a:p>
                      <a:pPr algn="l"/>
                      <a:r>
                        <a:rPr lang="th-TH" sz="15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ชำระภาษี                                      </a:t>
                      </a:r>
                      <a:r>
                        <a:rPr lang="en-US" sz="15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15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en-US" sz="15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 : </a:t>
                      </a:r>
                      <a:r>
                        <a:rPr lang="th-TH" sz="15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ภายใน</a:t>
                      </a:r>
                      <a:r>
                        <a:rPr lang="th-TH" sz="1500" b="1" baseline="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เมษายน 2564</a:t>
                      </a:r>
                      <a:endParaRPr lang="th-TH" sz="15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T="60960" marB="6096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2097">
                <a:tc>
                  <a:txBody>
                    <a:bodyPr/>
                    <a:lstStyle/>
                    <a:p>
                      <a:pPr algn="l"/>
                      <a:r>
                        <a:rPr lang="th-TH" sz="15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ผ่อนชำระภาษี                                  </a:t>
                      </a:r>
                      <a:r>
                        <a:rPr lang="en-US" sz="15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 : </a:t>
                      </a:r>
                      <a:r>
                        <a:rPr lang="th-TH" sz="15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เมษายน</a:t>
                      </a:r>
                      <a:r>
                        <a:rPr lang="th-TH" sz="1500" b="1" baseline="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– มิถุนายน 2564</a:t>
                      </a:r>
                      <a:endParaRPr lang="th-TH" sz="15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T="60960" marB="6096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th-TH" sz="1500" dirty="0">
                          <a:solidFill>
                            <a:schemeClr val="bg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    ฐานภาษี </a:t>
                      </a:r>
                      <a:r>
                        <a:rPr lang="en-US" sz="1500" dirty="0">
                          <a:solidFill>
                            <a:schemeClr val="bg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:</a:t>
                      </a:r>
                      <a:r>
                        <a:rPr lang="en-US" sz="1500" baseline="0" dirty="0">
                          <a:solidFill>
                            <a:schemeClr val="bg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1500" baseline="0" dirty="0">
                          <a:solidFill>
                            <a:schemeClr val="bg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มูลค่าของที่ดินและสิ่งปลูกสร้าง (ราคาประเมินทุนทรัพย์)</a:t>
                      </a:r>
                      <a:endParaRPr lang="th-TH" sz="1500" b="1" dirty="0">
                        <a:solidFill>
                          <a:schemeClr val="bg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T="60960" marB="60960" anchor="ctr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3" name="ตาราง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146287"/>
              </p:ext>
            </p:extLst>
          </p:nvPr>
        </p:nvGraphicFramePr>
        <p:xfrm>
          <a:off x="214459" y="3645024"/>
          <a:ext cx="4357541" cy="1981200"/>
        </p:xfrm>
        <a:graphic>
          <a:graphicData uri="http://schemas.openxmlformats.org/drawingml/2006/table">
            <a:tbl>
              <a:tblPr lastRow="1" bandRow="1">
                <a:tableStyleId>{93296810-A885-4BE3-A3E7-6D5BEEA58F35}</a:tableStyleId>
              </a:tblPr>
              <a:tblGrid>
                <a:gridCol w="43575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th-TH" sz="1500" b="1" dirty="0">
                          <a:latin typeface="TH SarabunPSK" pitchFamily="34" charset="-34"/>
                          <a:cs typeface="TH SarabunPSK" pitchFamily="34" charset="-34"/>
                        </a:rPr>
                        <a:t>เบี้ยปรับ</a:t>
                      </a:r>
                      <a:r>
                        <a:rPr lang="th-TH" sz="1500" b="1" baseline="0" dirty="0">
                          <a:latin typeface="TH SarabunPSK" pitchFamily="34" charset="-34"/>
                          <a:cs typeface="TH SarabunPSK" pitchFamily="34" charset="-34"/>
                        </a:rPr>
                        <a:t>     </a:t>
                      </a:r>
                      <a:r>
                        <a:rPr lang="en-US" sz="1500" b="1" baseline="0" dirty="0">
                          <a:latin typeface="TH SarabunPSK" pitchFamily="34" charset="-34"/>
                          <a:cs typeface="TH SarabunPSK" pitchFamily="34" charset="-34"/>
                        </a:rPr>
                        <a:t>: 10% </a:t>
                      </a:r>
                      <a:r>
                        <a:rPr lang="th-TH" sz="1500" b="1" baseline="0" dirty="0">
                          <a:latin typeface="TH SarabunPSK" pitchFamily="34" charset="-34"/>
                          <a:cs typeface="TH SarabunPSK" pitchFamily="34" charset="-34"/>
                        </a:rPr>
                        <a:t>ของค่าภาษี มาชำระก่อนออกหนังสือแจ้งทวงถาม</a:t>
                      </a:r>
                      <a:endParaRPr lang="th-TH" sz="15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T="60960" marB="6096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3536">
                <a:tc>
                  <a:txBody>
                    <a:bodyPr/>
                    <a:lstStyle/>
                    <a:p>
                      <a:r>
                        <a:rPr lang="en-US" sz="1500" b="1" dirty="0">
                          <a:latin typeface="TH SarabunPSK" pitchFamily="34" charset="-34"/>
                          <a:cs typeface="TH SarabunPSK" pitchFamily="34" charset="-34"/>
                        </a:rPr>
                        <a:t>               :</a:t>
                      </a:r>
                      <a:r>
                        <a:rPr lang="en-US" sz="1500" b="1" baseline="0" dirty="0">
                          <a:latin typeface="TH SarabunPSK" pitchFamily="34" charset="-34"/>
                          <a:cs typeface="TH SarabunPSK" pitchFamily="34" charset="-34"/>
                        </a:rPr>
                        <a:t> 20% </a:t>
                      </a:r>
                      <a:r>
                        <a:rPr lang="th-TH" sz="1500" b="1" baseline="0" dirty="0">
                          <a:latin typeface="TH SarabunPSK" pitchFamily="34" charset="-34"/>
                          <a:cs typeface="TH SarabunPSK" pitchFamily="34" charset="-34"/>
                        </a:rPr>
                        <a:t>ของค่าภาษี มาชำระภายในวันที่กำหนดไว้ในหนังสือทวงถาม</a:t>
                      </a:r>
                      <a:endParaRPr lang="th-TH" sz="15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T="60960" marB="6096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3056">
                <a:tc>
                  <a:txBody>
                    <a:bodyPr/>
                    <a:lstStyle/>
                    <a:p>
                      <a:r>
                        <a:rPr lang="en-US" sz="1500" b="1" dirty="0">
                          <a:latin typeface="TH SarabunPSK" pitchFamily="34" charset="-34"/>
                          <a:cs typeface="TH SarabunPSK" pitchFamily="34" charset="-34"/>
                        </a:rPr>
                        <a:t>               : 40%</a:t>
                      </a:r>
                      <a:r>
                        <a:rPr lang="en-US" sz="1500" b="1" baseline="0" dirty="0"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1500" b="1" baseline="0" dirty="0">
                          <a:latin typeface="TH SarabunPSK" pitchFamily="34" charset="-34"/>
                          <a:cs typeface="TH SarabunPSK" pitchFamily="34" charset="-34"/>
                        </a:rPr>
                        <a:t>ของค่าภาษี มาชำระเกินวันที่กำหนดไว้ในหนังสือแจ้งทวงถาม</a:t>
                      </a:r>
                      <a:endParaRPr lang="th-TH" sz="15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T="60960" marB="6096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2576">
                <a:tc>
                  <a:txBody>
                    <a:bodyPr/>
                    <a:lstStyle/>
                    <a:p>
                      <a:r>
                        <a:rPr lang="th-TH" sz="1500" b="1" dirty="0">
                          <a:latin typeface="TH SarabunPSK" pitchFamily="34" charset="-34"/>
                          <a:cs typeface="TH SarabunPSK" pitchFamily="34" charset="-34"/>
                        </a:rPr>
                        <a:t>เงินเพิ่ม    </a:t>
                      </a:r>
                      <a:r>
                        <a:rPr lang="en-US" sz="1500" b="1" dirty="0"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1500" b="1" dirty="0"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en-US" sz="1500" b="1" dirty="0">
                          <a:latin typeface="TH SarabunPSK" pitchFamily="34" charset="-34"/>
                          <a:cs typeface="TH SarabunPSK" pitchFamily="34" charset="-34"/>
                        </a:rPr>
                        <a:t>: 1%</a:t>
                      </a:r>
                      <a:r>
                        <a:rPr lang="en-US" sz="1500" b="1" baseline="0" dirty="0"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1500" b="1" baseline="0" dirty="0">
                          <a:latin typeface="TH SarabunPSK" pitchFamily="34" charset="-34"/>
                          <a:cs typeface="TH SarabunPSK" pitchFamily="34" charset="-34"/>
                        </a:rPr>
                        <a:t>ของค่าภาษี ต่อเดือนที่ค้างชำระ</a:t>
                      </a:r>
                      <a:endParaRPr lang="th-TH" sz="15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T="60960" marB="6096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2096">
                <a:tc>
                  <a:txBody>
                    <a:bodyPr/>
                    <a:lstStyle/>
                    <a:p>
                      <a:r>
                        <a:rPr lang="th-TH" sz="1500" b="1" dirty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บทลงโทษ</a:t>
                      </a:r>
                      <a:r>
                        <a:rPr lang="en-US" sz="1500" b="1" dirty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:</a:t>
                      </a:r>
                      <a:r>
                        <a:rPr lang="th-TH" sz="1500" b="1" dirty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เบี้ยปรับ, เงินเพิ่ม, อายัดทรัพย์สินและขายทอดตลาด ระงับการทำนิติกรรมที่ดิน</a:t>
                      </a:r>
                    </a:p>
                  </a:txBody>
                  <a:tcPr marT="60960" marB="6096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4" name="ตาราง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8564723"/>
              </p:ext>
            </p:extLst>
          </p:nvPr>
        </p:nvGraphicFramePr>
        <p:xfrm>
          <a:off x="4860032" y="4149080"/>
          <a:ext cx="4104456" cy="1981200"/>
        </p:xfrm>
        <a:graphic>
          <a:graphicData uri="http://schemas.openxmlformats.org/drawingml/2006/table">
            <a:tbl>
              <a:tblPr bandRow="1">
                <a:tableStyleId>{F5AB1C69-6EDB-4FF4-983F-18BD219EF322}</a:tableStyleId>
              </a:tblPr>
              <a:tblGrid>
                <a:gridCol w="41044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81105">
                <a:tc>
                  <a:txBody>
                    <a:bodyPr/>
                    <a:lstStyle/>
                    <a:p>
                      <a:pPr algn="l"/>
                      <a:r>
                        <a:rPr lang="th-TH" sz="1500" b="1" dirty="0">
                          <a:latin typeface="TH SarabunPSK" pitchFamily="34" charset="-34"/>
                          <a:cs typeface="TH SarabunPSK" pitchFamily="34" charset="-34"/>
                        </a:rPr>
                        <a:t>ยื่นแบบ     </a:t>
                      </a:r>
                      <a:r>
                        <a:rPr lang="en-US" sz="1500" b="1" dirty="0">
                          <a:latin typeface="TH SarabunPSK" pitchFamily="34" charset="-34"/>
                          <a:cs typeface="TH SarabunPSK" pitchFamily="34" charset="-34"/>
                        </a:rPr>
                        <a:t>: </a:t>
                      </a:r>
                      <a:r>
                        <a:rPr lang="th-TH" sz="1500" b="1" dirty="0">
                          <a:latin typeface="TH SarabunPSK" pitchFamily="34" charset="-34"/>
                          <a:cs typeface="TH SarabunPSK" pitchFamily="34" charset="-34"/>
                        </a:rPr>
                        <a:t>มกราคม</a:t>
                      </a:r>
                      <a:r>
                        <a:rPr lang="th-TH" sz="1500" b="1" baseline="0" dirty="0">
                          <a:latin typeface="TH SarabunPSK" pitchFamily="34" charset="-34"/>
                          <a:cs typeface="TH SarabunPSK" pitchFamily="34" charset="-34"/>
                        </a:rPr>
                        <a:t> – มีนาคม 2564</a:t>
                      </a:r>
                      <a:endParaRPr lang="th-TH" sz="15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T="60960" marB="6096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th-TH" sz="1500" b="1" dirty="0">
                          <a:latin typeface="TH SarabunPSK" pitchFamily="34" charset="-34"/>
                          <a:cs typeface="TH SarabunPSK" pitchFamily="34" charset="-34"/>
                        </a:rPr>
                        <a:t>ชำระภาษี  </a:t>
                      </a:r>
                      <a:r>
                        <a:rPr lang="en-US" sz="1500" b="1" dirty="0">
                          <a:latin typeface="TH SarabunPSK" pitchFamily="34" charset="-34"/>
                          <a:cs typeface="TH SarabunPSK" pitchFamily="34" charset="-34"/>
                        </a:rPr>
                        <a:t>: </a:t>
                      </a:r>
                      <a:r>
                        <a:rPr lang="th-TH" sz="1500" b="1" dirty="0">
                          <a:latin typeface="TH SarabunPSK" pitchFamily="34" charset="-34"/>
                          <a:cs typeface="TH SarabunPSK" pitchFamily="34" charset="-34"/>
                        </a:rPr>
                        <a:t>ภายใน 15 วัน นับแต่วันรับแจ้งเตือนการประเมิน</a:t>
                      </a:r>
                    </a:p>
                  </a:txBody>
                  <a:tcPr marT="60960" marB="6096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th-TH" sz="1500" b="1" dirty="0">
                          <a:latin typeface="TH SarabunPSK" pitchFamily="34" charset="-34"/>
                          <a:cs typeface="TH SarabunPSK" pitchFamily="34" charset="-34"/>
                        </a:rPr>
                        <a:t>ค่าปรับ     </a:t>
                      </a:r>
                      <a:r>
                        <a:rPr lang="en-US" sz="1500" b="1" dirty="0">
                          <a:latin typeface="TH SarabunPSK" pitchFamily="34" charset="-34"/>
                          <a:cs typeface="TH SarabunPSK" pitchFamily="34" charset="-34"/>
                        </a:rPr>
                        <a:t>: </a:t>
                      </a:r>
                      <a:r>
                        <a:rPr lang="th-TH" sz="1500" b="1" dirty="0">
                          <a:latin typeface="TH SarabunPSK" pitchFamily="34" charset="-34"/>
                          <a:cs typeface="TH SarabunPSK" pitchFamily="34" charset="-34"/>
                        </a:rPr>
                        <a:t>ไม่มายื่นแบบตามกำหนด ปรับ 5,000</a:t>
                      </a:r>
                      <a:r>
                        <a:rPr lang="th-TH" sz="1500" b="1" baseline="0" dirty="0">
                          <a:latin typeface="TH SarabunPSK" pitchFamily="34" charset="-34"/>
                          <a:cs typeface="TH SarabunPSK" pitchFamily="34" charset="-34"/>
                        </a:rPr>
                        <a:t> – 50,000 บาท</a:t>
                      </a:r>
                      <a:endParaRPr lang="th-TH" sz="15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T="60960" marB="6096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9989">
                <a:tc>
                  <a:txBody>
                    <a:bodyPr/>
                    <a:lstStyle/>
                    <a:p>
                      <a:pPr algn="l"/>
                      <a:r>
                        <a:rPr lang="th-TH" sz="1500" b="1" dirty="0">
                          <a:latin typeface="TH SarabunPSK" pitchFamily="34" charset="-34"/>
                          <a:cs typeface="TH SarabunPSK" pitchFamily="34" charset="-34"/>
                        </a:rPr>
                        <a:t>เงินเพิ่ม    </a:t>
                      </a:r>
                      <a:r>
                        <a:rPr lang="en-US" sz="1500" b="1" dirty="0">
                          <a:latin typeface="TH SarabunPSK" pitchFamily="34" charset="-34"/>
                          <a:cs typeface="TH SarabunPSK" pitchFamily="34" charset="-34"/>
                        </a:rPr>
                        <a:t>: </a:t>
                      </a:r>
                      <a:r>
                        <a:rPr lang="th-TH" sz="1500" b="1" dirty="0">
                          <a:latin typeface="TH SarabunPSK" pitchFamily="34" charset="-34"/>
                          <a:cs typeface="TH SarabunPSK" pitchFamily="34" charset="-34"/>
                        </a:rPr>
                        <a:t>ไม่ชำระเงินภายใน 15 วัน นับแต่วันรับแจ้งประเมิน คิดเงินเพิ่ม </a:t>
                      </a:r>
                      <a:r>
                        <a:rPr lang="en-US" sz="1500" b="1" dirty="0">
                          <a:latin typeface="TH SarabunPSK" pitchFamily="34" charset="-34"/>
                          <a:cs typeface="TH SarabunPSK" pitchFamily="34" charset="-34"/>
                        </a:rPr>
                        <a:t>       </a:t>
                      </a:r>
                    </a:p>
                    <a:p>
                      <a:pPr algn="l"/>
                      <a:r>
                        <a:rPr lang="en-US" sz="1500" b="1" dirty="0">
                          <a:latin typeface="TH SarabunPSK" pitchFamily="34" charset="-34"/>
                          <a:cs typeface="TH SarabunPSK" pitchFamily="34" charset="-34"/>
                        </a:rPr>
                        <a:t>             </a:t>
                      </a:r>
                      <a:r>
                        <a:rPr lang="th-TH" sz="1500" b="1" dirty="0">
                          <a:latin typeface="TH SarabunPSK" pitchFamily="34" charset="-34"/>
                          <a:cs typeface="TH SarabunPSK" pitchFamily="34" charset="-34"/>
                        </a:rPr>
                        <a:t>  </a:t>
                      </a:r>
                      <a:r>
                        <a:rPr lang="en-US" sz="1500" b="1" dirty="0">
                          <a:latin typeface="TH SarabunPSK" pitchFamily="34" charset="-34"/>
                          <a:cs typeface="TH SarabunPSK" pitchFamily="34" charset="-34"/>
                        </a:rPr>
                        <a:t>2%</a:t>
                      </a:r>
                      <a:r>
                        <a:rPr lang="en-US" sz="1500" b="1" baseline="0" dirty="0"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1500" b="1" baseline="0" dirty="0">
                          <a:latin typeface="TH SarabunPSK" pitchFamily="34" charset="-34"/>
                          <a:cs typeface="TH SarabunPSK" pitchFamily="34" charset="-34"/>
                        </a:rPr>
                        <a:t>ของค่าภาษี ต่อเดือน</a:t>
                      </a:r>
                      <a:endParaRPr lang="th-TH" sz="15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T="60960" marB="6096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th-TH" sz="1500" b="1" dirty="0">
                          <a:latin typeface="TH SarabunPSK" pitchFamily="34" charset="-34"/>
                          <a:cs typeface="TH SarabunPSK" pitchFamily="34" charset="-34"/>
                        </a:rPr>
                        <a:t>     ผู้เสียภาษี  </a:t>
                      </a:r>
                      <a:r>
                        <a:rPr lang="en-US" sz="1500" b="1" dirty="0">
                          <a:latin typeface="TH SarabunPSK" pitchFamily="34" charset="-34"/>
                          <a:cs typeface="TH SarabunPSK" pitchFamily="34" charset="-34"/>
                        </a:rPr>
                        <a:t>: </a:t>
                      </a:r>
                      <a:r>
                        <a:rPr lang="th-TH" sz="1500" b="1" dirty="0">
                          <a:latin typeface="TH SarabunPSK" pitchFamily="34" charset="-34"/>
                          <a:cs typeface="TH SarabunPSK" pitchFamily="34" charset="-34"/>
                        </a:rPr>
                        <a:t>เจ้าของหรือผู้ครอบครองป้าย</a:t>
                      </a:r>
                    </a:p>
                  </a:txBody>
                  <a:tcPr marT="60960" marB="60960"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5" name="สี่เหลี่ยมผืนผ้า 14"/>
          <p:cNvSpPr/>
          <p:nvPr/>
        </p:nvSpPr>
        <p:spPr>
          <a:xfrm>
            <a:off x="658685" y="6165304"/>
            <a:ext cx="7656607" cy="481426"/>
          </a:xfrm>
          <a:prstGeom prst="rect">
            <a:avLst/>
          </a:prstGeom>
          <a:noFill/>
        </p:spPr>
        <p:txBody>
          <a:bodyPr wrap="none" lIns="95770" tIns="47885" rIns="95770" bIns="47885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th-TH" sz="2500" b="1" spc="52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ติดต่อ กองคลัง งานจัดเก็บรายได้ องค์การบริหารส่วนตำบลไผ่ โทร 0-4575-6779</a:t>
            </a:r>
          </a:p>
        </p:txBody>
      </p:sp>
      <p:sp>
        <p:nvSpPr>
          <p:cNvPr id="16" name="สี่เหลี่ยมผืนผ้า 15"/>
          <p:cNvSpPr/>
          <p:nvPr/>
        </p:nvSpPr>
        <p:spPr>
          <a:xfrm>
            <a:off x="2149214" y="-99392"/>
            <a:ext cx="4845581" cy="635314"/>
          </a:xfrm>
          <a:prstGeom prst="rect">
            <a:avLst/>
          </a:prstGeom>
          <a:noFill/>
        </p:spPr>
        <p:txBody>
          <a:bodyPr wrap="none" lIns="95770" tIns="47885" rIns="95770" bIns="47885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th-TH" sz="3500" b="1" spc="52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ประกาศ องค์การบริหารส่วนตำบลไผ่</a:t>
            </a:r>
          </a:p>
        </p:txBody>
      </p:sp>
      <p:sp>
        <p:nvSpPr>
          <p:cNvPr id="17" name="สี่เหลี่ยมผืนผ้า 16"/>
          <p:cNvSpPr/>
          <p:nvPr/>
        </p:nvSpPr>
        <p:spPr>
          <a:xfrm>
            <a:off x="2157416" y="402613"/>
            <a:ext cx="4829168" cy="866147"/>
          </a:xfrm>
          <a:prstGeom prst="rect">
            <a:avLst/>
          </a:prstGeom>
          <a:noFill/>
        </p:spPr>
        <p:txBody>
          <a:bodyPr wrap="none" lIns="95770" tIns="47885" rIns="95770" bIns="47885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th-TH" sz="2500" b="1" spc="52" dirty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เรื่อง การประชาสัมพันธ์ ภาษีที่ดินและสิ่งปลูกสร้าง</a:t>
            </a:r>
          </a:p>
          <a:p>
            <a:pPr algn="ctr"/>
            <a:r>
              <a:rPr lang="th-TH" sz="2500" b="1" spc="52" dirty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และภาษีป้าย ประจำปี 2564</a:t>
            </a:r>
          </a:p>
        </p:txBody>
      </p:sp>
      <p:sp>
        <p:nvSpPr>
          <p:cNvPr id="3" name="สี่เหลี่ยมผืนผ้า 2"/>
          <p:cNvSpPr/>
          <p:nvPr/>
        </p:nvSpPr>
        <p:spPr>
          <a:xfrm>
            <a:off x="6363035" y="3820978"/>
            <a:ext cx="1029449" cy="400110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20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H SarabunIT๙" pitchFamily="34" charset="-34"/>
                <a:cs typeface="TH SarabunIT๙" pitchFamily="34" charset="-34"/>
              </a:rPr>
              <a:t>ภาษีป้าย</a:t>
            </a:r>
          </a:p>
        </p:txBody>
      </p:sp>
      <p:pic>
        <p:nvPicPr>
          <p:cNvPr id="19" name="รูปภาพ 18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791" y="67985"/>
            <a:ext cx="1571625" cy="1532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6931187"/>
      </p:ext>
    </p:extLst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</TotalTime>
  <Words>290</Words>
  <Application>Microsoft Office PowerPoint</Application>
  <PresentationFormat>นำเสนอทางหน้าจอ (4:3)</PresentationFormat>
  <Paragraphs>28</Paragraphs>
  <Slides>1</Slides>
  <Notes>1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6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8" baseType="lpstr">
      <vt:lpstr>Angsana New</vt:lpstr>
      <vt:lpstr>Arial</vt:lpstr>
      <vt:lpstr>Calibri</vt:lpstr>
      <vt:lpstr>Cordia New</vt:lpstr>
      <vt:lpstr>TH SarabunIT๙</vt:lpstr>
      <vt:lpstr>TH SarabunPSK</vt:lpstr>
      <vt:lpstr>ชุดรูปแบบของ Office</vt:lpstr>
      <vt:lpstr>งานนำเสนอ PowerPoint</vt:lpstr>
    </vt:vector>
  </TitlesOfParts>
  <Company>www.easyosteam.com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Mr.KKD</dc:creator>
  <cp:lastModifiedBy>Admin</cp:lastModifiedBy>
  <cp:revision>85</cp:revision>
  <dcterms:created xsi:type="dcterms:W3CDTF">2020-10-22T06:21:09Z</dcterms:created>
  <dcterms:modified xsi:type="dcterms:W3CDTF">2020-10-28T06:25:47Z</dcterms:modified>
</cp:coreProperties>
</file>