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C80"/>
    <a:srgbClr val="FF505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0" autoAdjust="0"/>
    <p:restoredTop sz="94671" autoAdjust="0"/>
  </p:normalViewPr>
  <p:slideViewPr>
    <p:cSldViewPr>
      <p:cViewPr varScale="1">
        <p:scale>
          <a:sx n="86" d="100"/>
          <a:sy n="86" d="100"/>
        </p:scale>
        <p:origin x="18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0BCD5-C829-4B00-8B99-F092C42BC85E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E3D97-24B9-4A0A-AB5C-8CD9ECC774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8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E3D97-24B9-4A0A-AB5C-8CD9ECC77471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30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40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4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1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563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11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5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9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68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5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9" y="1535115"/>
            <a:ext cx="404177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75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8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4" y="273051"/>
            <a:ext cx="3008313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9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849" indent="0">
              <a:buNone/>
              <a:defRPr sz="2900"/>
            </a:lvl2pPr>
            <a:lvl3pPr marL="957697" indent="0">
              <a:buNone/>
              <a:defRPr sz="2500"/>
            </a:lvl3pPr>
            <a:lvl4pPr marL="1436546" indent="0">
              <a:buNone/>
              <a:defRPr sz="2100"/>
            </a:lvl4pPr>
            <a:lvl5pPr marL="1915395" indent="0">
              <a:buNone/>
              <a:defRPr sz="2100"/>
            </a:lvl5pPr>
            <a:lvl6pPr marL="2394243" indent="0">
              <a:buNone/>
              <a:defRPr sz="2100"/>
            </a:lvl6pPr>
            <a:lvl7pPr marL="2873092" indent="0">
              <a:buNone/>
              <a:defRPr sz="2100"/>
            </a:lvl7pPr>
            <a:lvl8pPr marL="3351940" indent="0">
              <a:buNone/>
              <a:defRPr sz="2100"/>
            </a:lvl8pPr>
            <a:lvl9pPr marL="3830788" indent="0">
              <a:buNone/>
              <a:defRPr sz="21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423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7C80"/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5770" tIns="47885" rIns="95770" bIns="47885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70" tIns="47885" rIns="95770" bIns="47885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79B6-6822-485B-AED0-F9D0DBD358CB}" type="datetimeFigureOut">
              <a:rPr lang="th-TH" smtClean="0"/>
              <a:t>08/10/64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06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9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7" indent="-359137" algn="l" defTabSz="95769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29" indent="-299280" algn="l" defTabSz="95769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21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70" indent="-239424" algn="l" defTabSz="95769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819" indent="-239424" algn="l" defTabSz="95769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68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516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6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21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9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97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46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95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43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92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94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88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/>
          <p:cNvGrpSpPr/>
          <p:nvPr/>
        </p:nvGrpSpPr>
        <p:grpSpPr>
          <a:xfrm>
            <a:off x="0" y="6021288"/>
            <a:ext cx="9144000" cy="836712"/>
            <a:chOff x="0" y="4395355"/>
            <a:chExt cx="9144000" cy="748145"/>
          </a:xfrm>
        </p:grpSpPr>
        <p:pic>
          <p:nvPicPr>
            <p:cNvPr id="102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0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2607494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5214988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 r="49318"/>
            <a:stretch/>
          </p:blipFill>
          <p:spPr bwMode="auto">
            <a:xfrm>
              <a:off x="7822482" y="4395355"/>
              <a:ext cx="1321518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368980"/>
              </p:ext>
            </p:extLst>
          </p:nvPr>
        </p:nvGraphicFramePr>
        <p:xfrm>
          <a:off x="251520" y="1700808"/>
          <a:ext cx="2952328" cy="165618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826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ภาษีที่ดินและสิ่งปลูกสร้าง</a:t>
                      </a: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358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ผู้เสียภาษี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เจ้าของที่ดิน/เจ้าของสิ่งปลูกสร้าง</a:t>
                      </a:r>
                    </a:p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เจ้าของห้องชุด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ผู้ครอบครองทรัพย์สิน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หรือผู้ที่ทำประโยชน์ในทรัพย์สินของรัฐ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 (ที่ดิน/สิ่งปลูกสร้าง)</a:t>
                      </a:r>
                      <a:endParaRPr lang="th-TH" sz="15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51184"/>
              </p:ext>
            </p:extLst>
          </p:nvPr>
        </p:nvGraphicFramePr>
        <p:xfrm>
          <a:off x="3518087" y="1340768"/>
          <a:ext cx="5374393" cy="2103120"/>
        </p:xfrm>
        <a:graphic>
          <a:graphicData uri="http://schemas.openxmlformats.org/drawingml/2006/table">
            <a:tbl>
              <a:tblPr lastRow="1" bandRow="1">
                <a:tableStyleId>{284E427A-3D55-4303-BF80-6455036E1DE7}</a:tableStyleId>
              </a:tblPr>
              <a:tblGrid>
                <a:gridCol w="53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ตรวจสอบรายการที่ดินและสิ่งปลูกสร้าง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พฤศจิกายน – ธันวาคม 2564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ประกาศราคาประเมินทุนทรัพย์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2565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แจ้งการประเมินภาษี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– กุมภาพันธ์ 2565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ชำระภาษี    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ภายใน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เมษายน 2565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ผ่อนชำระภาษี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– มิถุนายน 2565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ฐานภาษี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มูลค่าของที่ดินและสิ่งปลูกสร้าง (ราคาประเมินทุนทรัพย์)</a:t>
                      </a:r>
                      <a:endParaRPr lang="th-TH" sz="15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ตาราง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6287"/>
              </p:ext>
            </p:extLst>
          </p:nvPr>
        </p:nvGraphicFramePr>
        <p:xfrm>
          <a:off x="214459" y="3645024"/>
          <a:ext cx="4357541" cy="1981200"/>
        </p:xfrm>
        <a:graphic>
          <a:graphicData uri="http://schemas.openxmlformats.org/drawingml/2006/table">
            <a:tbl>
              <a:tblPr lastRow="1" bandRow="1">
                <a:tableStyleId>{93296810-A885-4BE3-A3E7-6D5BEEA58F35}</a:tableStyleId>
              </a:tblPr>
              <a:tblGrid>
                <a:gridCol w="4357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เบี้ยปรับ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: 10%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มาชำระก่อนออกหนังสือแจ้งทวงถาม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20%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มาชำระภายในวันที่กำหนดไว้ในหนังสือทวงถาม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 40%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มาชำระเกินวันที่กำหนดไว้ในหนังสือแจ้งทวงถาม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6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1%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ต่อเดือนที่ค้างชำระ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6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บทลงโทษ</a:t>
                      </a:r>
                      <a:r>
                        <a:rPr lang="en-US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เบี้ยปรับ, เงินเพิ่ม, อายัดทรัพย์สินและขายทอดตลาด ระงับการทำนิติกรรมที่ดิน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47621"/>
              </p:ext>
            </p:extLst>
          </p:nvPr>
        </p:nvGraphicFramePr>
        <p:xfrm>
          <a:off x="4860032" y="4149080"/>
          <a:ext cx="4104456" cy="19812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1105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ยื่นแบบ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มีนาคม 2565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ชำระภาษี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ภายใน 15 วัน นับแต่วันรับแจ้งเตือนการประเมิน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ค่าปรับ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ไม่มายื่นแบบตามกำหนด ปรับ 5,000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50,000 บาท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989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ไม่ชำระเงินภายใน 15 วัน นับแต่วันรับแจ้งประเมิน คิดเงินเพิ่ม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</a:t>
                      </a:r>
                    </a:p>
                    <a:p>
                      <a:pPr algn="l"/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2%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   ผู้เสียภาษี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เจ้าของหรือผู้ครอบครองป้าย</a:t>
                      </a:r>
                    </a:p>
                  </a:txBody>
                  <a:tcPr marT="60960" marB="6096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สี่เหลี่ยมผืนผ้า 14"/>
          <p:cNvSpPr/>
          <p:nvPr/>
        </p:nvSpPr>
        <p:spPr>
          <a:xfrm>
            <a:off x="1799665" y="6165304"/>
            <a:ext cx="5374636" cy="481426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ติดต่อ กองคลัง ฝ่ายรายได้ อบต.ไผ่   โทร 0-4575-779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149211" y="-99392"/>
            <a:ext cx="4845581" cy="635314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35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ประกาศ องค์การบริหารส่วนตำบลไผ่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157416" y="402613"/>
            <a:ext cx="4829168" cy="866147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การประชาสัมพันธ์ ภาษีที่ดินและสิ่งปลูกสร้าง</a:t>
            </a:r>
          </a:p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และภาษีป้าย ประจำปี 2565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363035" y="3820978"/>
            <a:ext cx="1029449" cy="40011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cs typeface="TH SarabunIT๙" pitchFamily="34" charset="-34"/>
              </a:rPr>
              <a:t>ภาษีป้าย</a:t>
            </a:r>
          </a:p>
        </p:txBody>
      </p:sp>
      <p:pic>
        <p:nvPicPr>
          <p:cNvPr id="19" name="รูปภาพ 18" descr="โลโก้ อบต4">
            <a:extLst>
              <a:ext uri="{FF2B5EF4-FFF2-40B4-BE49-F238E27FC236}">
                <a16:creationId xmlns:a16="http://schemas.microsoft.com/office/drawing/2014/main" id="{9959C67C-044C-4F3C-82BB-337EC46BDC2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47" y="104815"/>
            <a:ext cx="1790065" cy="1495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693118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286</Words>
  <Application>Microsoft Office PowerPoint</Application>
  <PresentationFormat>นำเสนอทางหน้าจอ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TH SarabunIT๙</vt:lpstr>
      <vt:lpstr>TH SarabunPSK</vt:lpstr>
      <vt:lpstr>ชุดรูปแบบของ Office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ADMIN</cp:lastModifiedBy>
  <cp:revision>87</cp:revision>
  <dcterms:created xsi:type="dcterms:W3CDTF">2020-10-22T06:21:09Z</dcterms:created>
  <dcterms:modified xsi:type="dcterms:W3CDTF">2021-10-08T06:14:28Z</dcterms:modified>
</cp:coreProperties>
</file>